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1"/>
  </p:notesMasterIdLst>
  <p:sldIdLst>
    <p:sldId id="257" r:id="rId2"/>
    <p:sldId id="258" r:id="rId3"/>
    <p:sldId id="259" r:id="rId4"/>
    <p:sldId id="260" r:id="rId5"/>
    <p:sldId id="297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92" r:id="rId16"/>
    <p:sldId id="271" r:id="rId17"/>
    <p:sldId id="272" r:id="rId18"/>
    <p:sldId id="273" r:id="rId19"/>
    <p:sldId id="274" r:id="rId20"/>
    <p:sldId id="275" r:id="rId21"/>
    <p:sldId id="276" r:id="rId22"/>
    <p:sldId id="293" r:id="rId23"/>
    <p:sldId id="277" r:id="rId24"/>
    <p:sldId id="280" r:id="rId25"/>
    <p:sldId id="281" r:id="rId26"/>
    <p:sldId id="278" r:id="rId27"/>
    <p:sldId id="279" r:id="rId28"/>
    <p:sldId id="256" r:id="rId29"/>
    <p:sldId id="285" r:id="rId30"/>
    <p:sldId id="287" r:id="rId31"/>
    <p:sldId id="289" r:id="rId32"/>
    <p:sldId id="290" r:id="rId33"/>
    <p:sldId id="291" r:id="rId34"/>
    <p:sldId id="288" r:id="rId35"/>
    <p:sldId id="282" r:id="rId36"/>
    <p:sldId id="286" r:id="rId37"/>
    <p:sldId id="294" r:id="rId38"/>
    <p:sldId id="295" r:id="rId39"/>
    <p:sldId id="296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3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70" autoAdjust="0"/>
    <p:restoredTop sz="94638" autoAdjust="0"/>
  </p:normalViewPr>
  <p:slideViewPr>
    <p:cSldViewPr>
      <p:cViewPr varScale="1">
        <p:scale>
          <a:sx n="68" d="100"/>
          <a:sy n="68" d="100"/>
        </p:scale>
        <p:origin x="-204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564FB-B233-4DE6-86E2-C759B4F476F8}" type="datetimeFigureOut">
              <a:rPr lang="en-US" smtClean="0"/>
              <a:pPr/>
              <a:t>6/4/2016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D4706-C82D-4EA0-AA54-86979B7ECCF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CD4706-C82D-4EA0-AA54-86979B7ECCFE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E269-DBA4-4E47-BCFD-2995EA4026C4}" type="datetimeFigureOut">
              <a:rPr lang="en-US" smtClean="0"/>
              <a:pPr/>
              <a:t>6/4/2016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5778-ABAE-4EAC-BA40-4DC15CAB3A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E269-DBA4-4E47-BCFD-2995EA4026C4}" type="datetimeFigureOut">
              <a:rPr lang="en-US" smtClean="0"/>
              <a:pPr/>
              <a:t>6/4/2016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5778-ABAE-4EAC-BA40-4DC15CAB3A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E269-DBA4-4E47-BCFD-2995EA4026C4}" type="datetimeFigureOut">
              <a:rPr lang="en-US" smtClean="0"/>
              <a:pPr/>
              <a:t>6/4/2016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5778-ABAE-4EAC-BA40-4DC15CAB3A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E269-DBA4-4E47-BCFD-2995EA4026C4}" type="datetimeFigureOut">
              <a:rPr lang="en-US" smtClean="0"/>
              <a:pPr/>
              <a:t>6/4/2016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5778-ABAE-4EAC-BA40-4DC15CAB3A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E269-DBA4-4E47-BCFD-2995EA4026C4}" type="datetimeFigureOut">
              <a:rPr lang="en-US" smtClean="0"/>
              <a:pPr/>
              <a:t>6/4/2016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5778-ABAE-4EAC-BA40-4DC15CAB3A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E269-DBA4-4E47-BCFD-2995EA4026C4}" type="datetimeFigureOut">
              <a:rPr lang="en-US" smtClean="0"/>
              <a:pPr/>
              <a:t>6/4/2016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5778-ABAE-4EAC-BA40-4DC15CAB3A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E269-DBA4-4E47-BCFD-2995EA4026C4}" type="datetimeFigureOut">
              <a:rPr lang="en-US" smtClean="0"/>
              <a:pPr/>
              <a:t>6/4/2016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5778-ABAE-4EAC-BA40-4DC15CAB3A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E269-DBA4-4E47-BCFD-2995EA4026C4}" type="datetimeFigureOut">
              <a:rPr lang="en-US" smtClean="0"/>
              <a:pPr/>
              <a:t>6/4/2016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5778-ABAE-4EAC-BA40-4DC15CAB3A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E269-DBA4-4E47-BCFD-2995EA4026C4}" type="datetimeFigureOut">
              <a:rPr lang="en-US" smtClean="0"/>
              <a:pPr/>
              <a:t>6/4/2016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5778-ABAE-4EAC-BA40-4DC15CAB3A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E269-DBA4-4E47-BCFD-2995EA4026C4}" type="datetimeFigureOut">
              <a:rPr lang="en-US" smtClean="0"/>
              <a:pPr/>
              <a:t>6/4/2016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5778-ABAE-4EAC-BA40-4DC15CAB3A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4E269-DBA4-4E47-BCFD-2995EA4026C4}" type="datetimeFigureOut">
              <a:rPr lang="en-US" smtClean="0"/>
              <a:pPr/>
              <a:t>6/4/2016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55778-ABAE-4EAC-BA40-4DC15CAB3A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4E269-DBA4-4E47-BCFD-2995EA4026C4}" type="datetimeFigureOut">
              <a:rPr lang="en-US" smtClean="0"/>
              <a:pPr/>
              <a:t>6/4/2016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55778-ABAE-4EAC-BA40-4DC15CAB3A4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Radhika\Music\calmpiano.mid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533400"/>
            <a:ext cx="79248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HOW WILL YOU KNOW THAT YOU CAN </a:t>
            </a:r>
          </a:p>
          <a:p>
            <a:r>
              <a:rPr lang="en-US" sz="5400" dirty="0" smtClean="0"/>
              <a:t>DISTRIBUTE </a:t>
            </a:r>
          </a:p>
          <a:p>
            <a:r>
              <a:rPr lang="en-US" sz="5400" dirty="0" smtClean="0"/>
              <a:t>221 TOFFEES </a:t>
            </a:r>
          </a:p>
          <a:p>
            <a:r>
              <a:rPr lang="en-US" sz="5400" dirty="0" smtClean="0"/>
              <a:t>EQUALLY </a:t>
            </a:r>
          </a:p>
          <a:p>
            <a:r>
              <a:rPr lang="en-US" sz="5400" dirty="0" smtClean="0"/>
              <a:t>AMONG 13 CHILDREN? </a:t>
            </a:r>
            <a:endParaRPr lang="en-US" sz="5400" dirty="0"/>
          </a:p>
        </p:txBody>
      </p:sp>
      <p:pic>
        <p:nvPicPr>
          <p:cNvPr id="4" name="Picture 3" descr="Image result for smiley images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1676400"/>
            <a:ext cx="33528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calmpiano.mid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534400" y="6324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10800000" flipH="1" flipV="1">
            <a:off x="457200" y="-1274985"/>
            <a:ext cx="80772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200" dirty="0" smtClean="0"/>
          </a:p>
          <a:p>
            <a:endParaRPr lang="en-US" sz="7200" dirty="0" smtClean="0"/>
          </a:p>
          <a:p>
            <a:r>
              <a:rPr lang="en-US" sz="7200" dirty="0" smtClean="0"/>
              <a:t>Did you say </a:t>
            </a:r>
          </a:p>
          <a:p>
            <a:r>
              <a:rPr lang="en-US" sz="7200" dirty="0" smtClean="0"/>
              <a:t>by dividing </a:t>
            </a:r>
          </a:p>
          <a:p>
            <a:r>
              <a:rPr lang="en-US" sz="7200" dirty="0" smtClean="0"/>
              <a:t>221 by </a:t>
            </a:r>
          </a:p>
          <a:p>
            <a:r>
              <a:rPr lang="en-US" sz="7200" dirty="0" smtClean="0"/>
              <a:t>13 ?</a:t>
            </a:r>
          </a:p>
        </p:txBody>
      </p:sp>
      <p:pic>
        <p:nvPicPr>
          <p:cNvPr id="4" name="Picture 3" descr="http://3.bp.blogspot.com/-DjJ_upOHmWY/U5okpSvxtAI/AAAAAAAAJBs/XTOksi2qOB8/s1600/amazed-smiley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1524000"/>
            <a:ext cx="3810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Cj0423840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828800"/>
            <a:ext cx="5105400" cy="47244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24000" y="457201"/>
            <a:ext cx="6400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/>
              <a:t>Wonderful !</a:t>
            </a:r>
            <a:endParaRPr lang="en-US" sz="80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609600"/>
            <a:ext cx="81534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Now tell how </a:t>
            </a:r>
          </a:p>
          <a:p>
            <a:r>
              <a:rPr lang="en-US" sz="5400" dirty="0" smtClean="0"/>
              <a:t>can you know</a:t>
            </a:r>
          </a:p>
          <a:p>
            <a:r>
              <a:rPr lang="en-US" sz="5400" dirty="0" smtClean="0"/>
              <a:t> quickly whether</a:t>
            </a:r>
          </a:p>
          <a:p>
            <a:r>
              <a:rPr lang="en-US" sz="5400" dirty="0" smtClean="0"/>
              <a:t> 3240 toffees can be distributed equally among  3, 4 , 5 ,6 ,7, 8 children or not?</a:t>
            </a:r>
            <a:endParaRPr lang="en-US" sz="5400" dirty="0"/>
          </a:p>
        </p:txBody>
      </p:sp>
      <p:pic>
        <p:nvPicPr>
          <p:cNvPr id="2050" name="Picture 2" descr="D: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640080"/>
            <a:ext cx="2971800" cy="2407920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MCj0424480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2209800"/>
            <a:ext cx="4876800" cy="40386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57200" y="609600"/>
            <a:ext cx="8001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DON’T GET CONFUSED</a:t>
            </a:r>
            <a:endParaRPr lang="en-US" sz="6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304800"/>
            <a:ext cx="82296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/>
              <a:t>FOR THIS YOU MUST KNOW THE DIVISIBILITY RULES </a:t>
            </a:r>
            <a:endParaRPr lang="en-US" sz="6600" dirty="0"/>
          </a:p>
        </p:txBody>
      </p:sp>
      <p:pic>
        <p:nvPicPr>
          <p:cNvPr id="3" name="Picture 2" descr="http://2.bp.blogspot.com/-qdtzy_7PEG4/U5f2GFtaSZI/AAAAAAAAIs0/-2xe5Xj8s_I/s1600/girl-smiley-face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0" y="3657600"/>
            <a:ext cx="3552825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8458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/>
              <a:t>DO YOU KNOW WHAT IS DIVISIBILITY ?</a:t>
            </a:r>
            <a:endParaRPr lang="en-US" sz="7200" dirty="0"/>
          </a:p>
        </p:txBody>
      </p:sp>
      <p:pic>
        <p:nvPicPr>
          <p:cNvPr id="3" name="Picture 2" descr="http://previews.123rf.com/images/tigatelu/tigatelu1211/tigatelu121100023/16515888-Emoticon-smiley-thinking-Stock-Vector-smiley-face-cartoon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2667001"/>
            <a:ext cx="4876800" cy="380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28600"/>
            <a:ext cx="73914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A NUMBER IS DIVISIBLE</a:t>
            </a:r>
          </a:p>
          <a:p>
            <a:r>
              <a:rPr lang="en-US" sz="5400" dirty="0" smtClean="0"/>
              <a:t>BY A GIVEN NUMBER </a:t>
            </a:r>
          </a:p>
          <a:p>
            <a:r>
              <a:rPr lang="en-US" sz="5400" dirty="0" smtClean="0"/>
              <a:t>IF ON DIVISION THE</a:t>
            </a:r>
          </a:p>
          <a:p>
            <a:r>
              <a:rPr lang="en-US" sz="5400" dirty="0" smtClean="0"/>
              <a:t> RESULT IS A WHOLE</a:t>
            </a:r>
          </a:p>
          <a:p>
            <a:r>
              <a:rPr lang="en-US" sz="5400" dirty="0" smtClean="0"/>
              <a:t> NUMBER WITHOUT</a:t>
            </a:r>
          </a:p>
          <a:p>
            <a:r>
              <a:rPr lang="en-US" sz="5400" dirty="0" smtClean="0"/>
              <a:t> ANY REMAINDER. </a:t>
            </a:r>
            <a:endParaRPr lang="en-US" sz="5400" dirty="0"/>
          </a:p>
        </p:txBody>
      </p:sp>
      <p:pic>
        <p:nvPicPr>
          <p:cNvPr id="3" name="Picture 2" descr="https://s-media-cache-ak0.pinimg.com/736x/a0/5b/a5/a05ba5d14acd388f704748a015df7c0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2819400"/>
            <a:ext cx="25146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914400"/>
            <a:ext cx="784860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/>
              <a:t>LIKE  </a:t>
            </a:r>
          </a:p>
          <a:p>
            <a:pPr>
              <a:buFont typeface="Wingdings" pitchFamily="2" charset="2"/>
              <a:buNone/>
            </a:pPr>
            <a:r>
              <a:rPr lang="en-US" sz="7200" dirty="0" smtClean="0"/>
              <a:t>12 </a:t>
            </a:r>
            <a:r>
              <a:rPr lang="en-US" sz="7200" dirty="0" smtClean="0">
                <a:cs typeface="Tahoma" pitchFamily="34" charset="0"/>
              </a:rPr>
              <a:t>÷ 6 = 2  </a:t>
            </a:r>
          </a:p>
          <a:p>
            <a:pPr>
              <a:buFont typeface="Wingdings" pitchFamily="2" charset="2"/>
              <a:buNone/>
            </a:pPr>
            <a:r>
              <a:rPr lang="en-US" sz="7200" dirty="0" smtClean="0">
                <a:cs typeface="Tahoma" pitchFamily="34" charset="0"/>
              </a:rPr>
              <a:t>No remainder</a:t>
            </a:r>
          </a:p>
          <a:p>
            <a:pPr>
              <a:buFont typeface="Wingdings" pitchFamily="2" charset="2"/>
              <a:buNone/>
            </a:pPr>
            <a:r>
              <a:rPr lang="en-US" sz="7200" dirty="0" smtClean="0">
                <a:cs typeface="Tahoma" pitchFamily="34" charset="0"/>
              </a:rPr>
              <a:t>15 ÷ 5 = 3  </a:t>
            </a:r>
          </a:p>
          <a:p>
            <a:pPr>
              <a:buFont typeface="Wingdings" pitchFamily="2" charset="2"/>
              <a:buNone/>
            </a:pPr>
            <a:r>
              <a:rPr lang="en-US" sz="7200" dirty="0" smtClean="0">
                <a:cs typeface="Tahoma" pitchFamily="34" charset="0"/>
              </a:rPr>
              <a:t>No remainder </a:t>
            </a:r>
            <a:endParaRPr lang="en-US" sz="7200" dirty="0">
              <a:cs typeface="Tahoma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81000"/>
            <a:ext cx="8229600" cy="738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A NUMBER CAN BE DIVISIBLE BY MORE THAN ONE NUMBER.</a:t>
            </a:r>
          </a:p>
          <a:p>
            <a:r>
              <a:rPr lang="en-US" sz="4800" dirty="0" smtClean="0"/>
              <a:t>LIKE-</a:t>
            </a:r>
          </a:p>
          <a:p>
            <a:r>
              <a:rPr lang="en-US" sz="4800" dirty="0" smtClean="0"/>
              <a:t>24 </a:t>
            </a:r>
            <a:r>
              <a:rPr lang="en-US" sz="4800" dirty="0" smtClean="0">
                <a:cs typeface="Tahoma" pitchFamily="34" charset="0"/>
              </a:rPr>
              <a:t>÷ 2 = 12</a:t>
            </a:r>
          </a:p>
          <a:p>
            <a:r>
              <a:rPr lang="en-US" sz="4800" dirty="0" smtClean="0"/>
              <a:t>24 </a:t>
            </a:r>
            <a:r>
              <a:rPr lang="en-US" sz="4800" dirty="0" smtClean="0">
                <a:cs typeface="Tahoma" pitchFamily="34" charset="0"/>
              </a:rPr>
              <a:t>÷ 3 = 8</a:t>
            </a:r>
          </a:p>
          <a:p>
            <a:r>
              <a:rPr lang="en-US" sz="4800" dirty="0" smtClean="0"/>
              <a:t>24 </a:t>
            </a:r>
            <a:r>
              <a:rPr lang="en-US" sz="4800" dirty="0" smtClean="0">
                <a:cs typeface="Tahoma" pitchFamily="34" charset="0"/>
              </a:rPr>
              <a:t>÷ 4 = 6</a:t>
            </a:r>
          </a:p>
          <a:p>
            <a:r>
              <a:rPr lang="en-US" sz="4800" dirty="0" smtClean="0"/>
              <a:t>24 </a:t>
            </a:r>
            <a:r>
              <a:rPr lang="en-US" sz="4800" dirty="0" smtClean="0">
                <a:cs typeface="Tahoma" pitchFamily="34" charset="0"/>
              </a:rPr>
              <a:t>÷ 8 = 3</a:t>
            </a:r>
          </a:p>
          <a:p>
            <a:r>
              <a:rPr lang="en-US" sz="4800" dirty="0" smtClean="0"/>
              <a:t>24 </a:t>
            </a:r>
            <a:r>
              <a:rPr lang="en-US" sz="4800" dirty="0" smtClean="0">
                <a:cs typeface="Tahoma" pitchFamily="34" charset="0"/>
              </a:rPr>
              <a:t>÷ 6 = 4</a:t>
            </a:r>
          </a:p>
          <a:p>
            <a:endParaRPr lang="en-US" dirty="0" smtClean="0">
              <a:cs typeface="Tahoma" pitchFamily="34" charset="0"/>
            </a:endParaRPr>
          </a:p>
          <a:p>
            <a:endParaRPr lang="en-US" dirty="0" smtClean="0">
              <a:cs typeface="Tahoma" pitchFamily="34" charset="0"/>
            </a:endParaRPr>
          </a:p>
          <a:p>
            <a:endParaRPr lang="en-US" dirty="0" smtClean="0">
              <a:cs typeface="Tahoma" pitchFamily="34" charset="0"/>
            </a:endParaRPr>
          </a:p>
          <a:p>
            <a:r>
              <a:rPr lang="en-US" dirty="0" smtClean="0">
                <a:cs typeface="Tahoma" pitchFamily="34" charset="0"/>
              </a:rPr>
              <a:t> 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026" name="Picture 2" descr="D: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9600" y="2557462"/>
            <a:ext cx="3962400" cy="3538538"/>
          </a:xfrm>
          <a:prstGeom prst="rect">
            <a:avLst/>
          </a:prstGeom>
          <a:noFill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81000"/>
            <a:ext cx="82296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24 </a:t>
            </a:r>
            <a:r>
              <a:rPr lang="en-US" sz="5400" dirty="0" smtClean="0">
                <a:cs typeface="Tahoma" pitchFamily="34" charset="0"/>
              </a:rPr>
              <a:t>÷ 2 = 12 </a:t>
            </a:r>
          </a:p>
          <a:p>
            <a:r>
              <a:rPr lang="en-US" sz="5400" dirty="0" smtClean="0">
                <a:cs typeface="Tahoma" pitchFamily="34" charset="0"/>
              </a:rPr>
              <a:t>Here 2 is a </a:t>
            </a: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cs typeface="Tahoma" pitchFamily="34" charset="0"/>
              </a:rPr>
              <a:t>divisor</a:t>
            </a:r>
            <a:r>
              <a:rPr lang="en-US" sz="5400" dirty="0" smtClean="0">
                <a:cs typeface="Tahoma" pitchFamily="34" charset="0"/>
              </a:rPr>
              <a:t> and 12 is a </a:t>
            </a: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cs typeface="Tahoma" pitchFamily="34" charset="0"/>
              </a:rPr>
              <a:t>quotient.</a:t>
            </a:r>
          </a:p>
          <a:p>
            <a:r>
              <a:rPr lang="en-US" sz="5400" dirty="0" smtClean="0">
                <a:cs typeface="Tahoma" pitchFamily="34" charset="0"/>
              </a:rPr>
              <a:t>2 and 12 are the </a:t>
            </a:r>
            <a:r>
              <a:rPr lang="en-US" sz="5400" dirty="0" smtClean="0">
                <a:solidFill>
                  <a:schemeClr val="accent3">
                    <a:lumMod val="75000"/>
                  </a:schemeClr>
                </a:solidFill>
                <a:cs typeface="Tahoma" pitchFamily="34" charset="0"/>
              </a:rPr>
              <a:t>factors</a:t>
            </a:r>
            <a:r>
              <a:rPr lang="en-US" sz="5400" dirty="0" smtClean="0">
                <a:cs typeface="Tahoma" pitchFamily="34" charset="0"/>
              </a:rPr>
              <a:t> of 24 as on</a:t>
            </a:r>
          </a:p>
          <a:p>
            <a:r>
              <a:rPr lang="en-US" sz="5400" dirty="0" smtClean="0">
                <a:cs typeface="Tahoma" pitchFamily="34" charset="0"/>
              </a:rPr>
              <a:t>multiplication they give 24</a:t>
            </a:r>
          </a:p>
          <a:p>
            <a:r>
              <a:rPr lang="en-US" sz="5400" dirty="0" smtClean="0">
                <a:cs typeface="Tahoma" pitchFamily="34" charset="0"/>
              </a:rPr>
              <a:t>2 x 12 = 24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685800"/>
            <a:ext cx="7315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LETS LEARN SOME DIVISIBILITY RULES</a:t>
            </a:r>
            <a:endParaRPr lang="en-US" sz="7200" dirty="0"/>
          </a:p>
        </p:txBody>
      </p:sp>
      <p:pic>
        <p:nvPicPr>
          <p:cNvPr id="3" name="Picture 2" descr="http://2.bp.blogspot.com/-qdtzy_7PEG4/U5f2GFtaSZI/AAAAAAAAIs0/-2xe5Xj8s_I/s1600/girl-smiley-face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7937" y="3505200"/>
            <a:ext cx="4048125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304800"/>
            <a:ext cx="601980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DIVISIBILITY BY </a:t>
            </a:r>
          </a:p>
          <a:p>
            <a:r>
              <a:rPr lang="en-US" sz="6600" dirty="0" smtClean="0"/>
              <a:t>All the even numbers </a:t>
            </a:r>
          </a:p>
          <a:p>
            <a:r>
              <a:rPr lang="en-US" sz="6600" dirty="0" smtClean="0"/>
              <a:t>( that end with 0,2,4,6,8,) are divisible by 2</a:t>
            </a:r>
            <a:endParaRPr lang="en-US" sz="6600" dirty="0"/>
          </a:p>
        </p:txBody>
      </p:sp>
      <p:pic>
        <p:nvPicPr>
          <p:cNvPr id="4" name="Picture 3" descr="http://vignette2.wikia.nocookie.net/logopedia/images/b/b1/TV_2_Norway_1992.png/revision/latest?cb=2009111715295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228600"/>
            <a:ext cx="2362199" cy="546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762000"/>
            <a:ext cx="74676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LETS DO AND SEE</a:t>
            </a:r>
          </a:p>
          <a:p>
            <a:r>
              <a:rPr lang="en-US" sz="7200" dirty="0" smtClean="0"/>
              <a:t>102 </a:t>
            </a:r>
            <a:r>
              <a:rPr lang="en-US" sz="7200" dirty="0" smtClean="0">
                <a:cs typeface="Tahoma" pitchFamily="34" charset="0"/>
              </a:rPr>
              <a:t>÷ 2     718 ÷ 2</a:t>
            </a:r>
          </a:p>
          <a:p>
            <a:r>
              <a:rPr lang="en-US" sz="7200" dirty="0" smtClean="0">
                <a:cs typeface="Tahoma" pitchFamily="34" charset="0"/>
              </a:rPr>
              <a:t>840 ÷ 2     574 ÷ 2</a:t>
            </a:r>
          </a:p>
          <a:p>
            <a:r>
              <a:rPr lang="en-US" sz="7200" dirty="0" smtClean="0">
                <a:cs typeface="Tahoma" pitchFamily="34" charset="0"/>
              </a:rPr>
              <a:t>493 ÷ 2 </a:t>
            </a:r>
          </a:p>
          <a:p>
            <a:r>
              <a:rPr lang="en-US" sz="7200" dirty="0" smtClean="0">
                <a:cs typeface="Tahoma" pitchFamily="34" charset="0"/>
              </a:rPr>
              <a:t>  56 ÷ 2</a:t>
            </a:r>
            <a:endParaRPr lang="en-US" sz="7200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81000"/>
            <a:ext cx="8534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You got it </a:t>
            </a:r>
          </a:p>
          <a:p>
            <a:r>
              <a:rPr lang="en-US" sz="7200" dirty="0" smtClean="0"/>
              <a:t>493 is not </a:t>
            </a:r>
          </a:p>
          <a:p>
            <a:r>
              <a:rPr lang="en-US" sz="7200" dirty="0" smtClean="0"/>
              <a:t>divisible</a:t>
            </a:r>
          </a:p>
          <a:p>
            <a:r>
              <a:rPr lang="en-US" sz="7200" dirty="0" smtClean="0"/>
              <a:t>As it is an odd number ending with 3.</a:t>
            </a:r>
            <a:endParaRPr lang="en-US" sz="7200" dirty="0"/>
          </a:p>
        </p:txBody>
      </p:sp>
      <p:pic>
        <p:nvPicPr>
          <p:cNvPr id="3074" name="Picture 2" descr="D: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399" y="533400"/>
            <a:ext cx="3429001" cy="3276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5800" y="381001"/>
            <a:ext cx="78486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DIVISIBILITY BY</a:t>
            </a:r>
          </a:p>
          <a:p>
            <a:r>
              <a:rPr lang="en-US" sz="6000" dirty="0" smtClean="0"/>
              <a:t>A number is </a:t>
            </a:r>
          </a:p>
          <a:p>
            <a:r>
              <a:rPr lang="en-US" sz="6000" dirty="0" smtClean="0"/>
              <a:t>divisible by 3 </a:t>
            </a:r>
          </a:p>
          <a:p>
            <a:r>
              <a:rPr lang="en-US" sz="6000" dirty="0" smtClean="0"/>
              <a:t>if the sum of </a:t>
            </a:r>
          </a:p>
          <a:p>
            <a:r>
              <a:rPr lang="en-US" sz="6000" dirty="0" smtClean="0"/>
              <a:t>its digits  is</a:t>
            </a:r>
          </a:p>
          <a:p>
            <a:r>
              <a:rPr lang="en-US" sz="6000" dirty="0" smtClean="0"/>
              <a:t> divisible by 3. </a:t>
            </a:r>
          </a:p>
          <a:p>
            <a:endParaRPr lang="en-US" sz="6000" dirty="0" smtClean="0"/>
          </a:p>
        </p:txBody>
      </p:sp>
      <p:pic>
        <p:nvPicPr>
          <p:cNvPr id="6" name="Picture 5" descr="http://cdn.photonesta.com/images/angelsbeauty.files.wordpress.com/2012/04/3rd_birthday_card_12_pack_large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24600" y="152400"/>
            <a:ext cx="260985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04800"/>
            <a:ext cx="84582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Lets see how.</a:t>
            </a:r>
          </a:p>
          <a:p>
            <a:r>
              <a:rPr lang="en-US" sz="6000" dirty="0" smtClean="0"/>
              <a:t>Is 84 </a:t>
            </a:r>
            <a:r>
              <a:rPr lang="en-US" sz="6000" dirty="0" smtClean="0">
                <a:cs typeface="Tahoma" pitchFamily="34" charset="0"/>
              </a:rPr>
              <a:t>divisible by 3?</a:t>
            </a:r>
          </a:p>
          <a:p>
            <a:r>
              <a:rPr lang="en-US" sz="6000" dirty="0" smtClean="0">
                <a:cs typeface="Tahoma" pitchFamily="34" charset="0"/>
              </a:rPr>
              <a:t>sum of the digits  </a:t>
            </a:r>
          </a:p>
          <a:p>
            <a:r>
              <a:rPr lang="en-US" sz="6000" dirty="0" smtClean="0">
                <a:cs typeface="Tahoma" pitchFamily="34" charset="0"/>
              </a:rPr>
              <a:t> 8+4 = 12</a:t>
            </a:r>
          </a:p>
          <a:p>
            <a:r>
              <a:rPr lang="en-US" sz="6000" dirty="0" smtClean="0">
                <a:cs typeface="Tahoma" pitchFamily="34" charset="0"/>
              </a:rPr>
              <a:t>12 ÷ 3 = 4 </a:t>
            </a:r>
          </a:p>
          <a:p>
            <a:r>
              <a:rPr lang="en-US" sz="6000" dirty="0" smtClean="0">
                <a:cs typeface="Tahoma" pitchFamily="34" charset="0"/>
              </a:rPr>
              <a:t>Means 84 is divisible by3</a:t>
            </a:r>
            <a:r>
              <a:rPr lang="en-US" sz="6000" dirty="0" smtClean="0"/>
              <a:t> </a:t>
            </a:r>
          </a:p>
          <a:p>
            <a:endParaRPr lang="en-US" sz="72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381000"/>
            <a:ext cx="70104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FIND OUT IF THEY ARE DIVISIBLE BY 3 OR NOT.</a:t>
            </a:r>
          </a:p>
          <a:p>
            <a:r>
              <a:rPr lang="en-US" sz="6000" dirty="0" smtClean="0"/>
              <a:t>216            405</a:t>
            </a:r>
          </a:p>
          <a:p>
            <a:r>
              <a:rPr lang="en-US" sz="6000" dirty="0" smtClean="0"/>
              <a:t>771            615</a:t>
            </a:r>
          </a:p>
          <a:p>
            <a:r>
              <a:rPr lang="en-US" sz="6000" dirty="0" smtClean="0"/>
              <a:t>819            347</a:t>
            </a:r>
            <a:endParaRPr lang="en-US" sz="6000" dirty="0"/>
          </a:p>
        </p:txBody>
      </p:sp>
      <p:pic>
        <p:nvPicPr>
          <p:cNvPr id="3" name="Picture 2" descr="http://previews.123rf.com/images/tigatelu/tigatelu1211/tigatelu121100023/16515888-Emoticon-smiley-thinking-Stock-Vector-smiley-face-cartoon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2743200"/>
            <a:ext cx="29718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ages.clipartpanda.com/smiley-face-thumbs-up-cartoon-yTkeza64c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52400"/>
            <a:ext cx="79248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990600" y="3995678"/>
            <a:ext cx="7239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SO  NOW YOU HAVE UNDERSTOOD  WHY 347 IS NOT DIVISIBLE.</a:t>
            </a:r>
            <a:endParaRPr lang="en-US" sz="6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457200"/>
            <a:ext cx="7543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DIVISIBILITY BY</a:t>
            </a:r>
            <a:endParaRPr lang="en-US" sz="7200" dirty="0"/>
          </a:p>
        </p:txBody>
      </p:sp>
      <p:sp>
        <p:nvSpPr>
          <p:cNvPr id="3" name="TextBox 2"/>
          <p:cNvSpPr txBox="1"/>
          <p:nvPr/>
        </p:nvSpPr>
        <p:spPr>
          <a:xfrm>
            <a:off x="609600" y="1828800"/>
            <a:ext cx="78486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IF THE LAST TWO </a:t>
            </a:r>
          </a:p>
          <a:p>
            <a:r>
              <a:rPr lang="en-US" sz="5400" dirty="0" smtClean="0"/>
              <a:t>DIGIT OF A </a:t>
            </a:r>
          </a:p>
          <a:p>
            <a:r>
              <a:rPr lang="en-US" sz="5400" dirty="0" smtClean="0"/>
              <a:t>NUMBER IS </a:t>
            </a:r>
          </a:p>
          <a:p>
            <a:r>
              <a:rPr lang="en-US" sz="5400" dirty="0" smtClean="0"/>
              <a:t>DIVISIBLE BY 4 THE NUMBER IS DIVISIBLE BY 4 </a:t>
            </a:r>
            <a:endParaRPr lang="en-US" sz="5400" dirty="0"/>
          </a:p>
        </p:txBody>
      </p:sp>
      <p:pic>
        <p:nvPicPr>
          <p:cNvPr id="4" name="Picture 3" descr="https://www.spiekerstuff.com/img/numbers/_numberSingle/classic-red-4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0"/>
            <a:ext cx="26670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381000"/>
            <a:ext cx="8305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LETS DO AND SEE HOW</a:t>
            </a:r>
            <a:endParaRPr lang="en-US" sz="6600" dirty="0"/>
          </a:p>
        </p:txBody>
      </p:sp>
      <p:sp>
        <p:nvSpPr>
          <p:cNvPr id="3" name="TextBox 2"/>
          <p:cNvSpPr txBox="1"/>
          <p:nvPr/>
        </p:nvSpPr>
        <p:spPr>
          <a:xfrm>
            <a:off x="304800" y="1752601"/>
            <a:ext cx="8382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indent="-914400">
              <a:buAutoNum type="arabicPlain" startAt="132"/>
            </a:pPr>
            <a:r>
              <a:rPr lang="en-US" sz="5400" dirty="0" smtClean="0"/>
              <a:t>  Here 32 is divisible by 4</a:t>
            </a:r>
          </a:p>
          <a:p>
            <a:pPr marL="914400" indent="-914400">
              <a:buAutoNum type="arabicPlain" startAt="5024"/>
            </a:pPr>
            <a:r>
              <a:rPr lang="en-US" sz="5400" dirty="0" smtClean="0"/>
              <a:t>   24 is divisible by 4</a:t>
            </a:r>
          </a:p>
          <a:p>
            <a:pPr marL="914400" indent="-914400"/>
            <a:r>
              <a:rPr lang="en-US" sz="5400" dirty="0" smtClean="0"/>
              <a:t>2</a:t>
            </a:r>
            <a:r>
              <a:rPr lang="en-US" sz="5400" u="sng" dirty="0" smtClean="0"/>
              <a:t>96</a:t>
            </a:r>
            <a:r>
              <a:rPr lang="en-US" sz="5400" dirty="0" smtClean="0"/>
              <a:t>    96 too is divisible by 4</a:t>
            </a:r>
          </a:p>
          <a:p>
            <a:pPr marL="914400" indent="-914400"/>
            <a:endParaRPr lang="en-US" sz="5400" dirty="0" smtClean="0"/>
          </a:p>
          <a:p>
            <a:pPr marL="914400" indent="-914400"/>
            <a:r>
              <a:rPr lang="en-US" sz="5400" dirty="0" smtClean="0"/>
              <a:t> </a:t>
            </a:r>
            <a:endParaRPr lang="en-US" sz="5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5800" y="685800"/>
            <a:ext cx="8001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IT S  YOUR TURN NOW.</a:t>
            </a:r>
          </a:p>
          <a:p>
            <a:r>
              <a:rPr lang="en-US" sz="6000" dirty="0" smtClean="0"/>
              <a:t>ARE THESE NUMBERS DIVISIBLE BY 4?</a:t>
            </a:r>
          </a:p>
          <a:p>
            <a:r>
              <a:rPr lang="en-US" sz="6000" dirty="0" smtClean="0"/>
              <a:t>244            276</a:t>
            </a:r>
          </a:p>
          <a:p>
            <a:r>
              <a:rPr lang="en-US" sz="6000" dirty="0" smtClean="0"/>
              <a:t>108            2034</a:t>
            </a:r>
          </a:p>
          <a:p>
            <a:r>
              <a:rPr lang="en-US" sz="6000" dirty="0" smtClean="0"/>
              <a:t>8036</a:t>
            </a:r>
            <a:endParaRPr lang="en-US" sz="6000" dirty="0"/>
          </a:p>
        </p:txBody>
      </p:sp>
      <p:pic>
        <p:nvPicPr>
          <p:cNvPr id="4" name="Picture 3" descr="Free 3D Worried Smiley Face Clipart Illustration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2667000"/>
            <a:ext cx="28194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a smiley face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304800"/>
            <a:ext cx="6553199" cy="38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81000" y="4495800"/>
            <a:ext cx="7772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 smtClean="0"/>
              <a:t> </a:t>
            </a:r>
            <a:r>
              <a:rPr lang="en-US" sz="7200" dirty="0" smtClean="0"/>
              <a:t>GREAT YOU DID IT !</a:t>
            </a:r>
            <a:endParaRPr lang="en-US" sz="7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609600"/>
            <a:ext cx="838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DIVISIBILITY BY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8600" y="2590800"/>
            <a:ext cx="8382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ALL THE NUMBERS THAT END WITH  0  OR  5 ARE DIVISIBLE BY 5.</a:t>
            </a:r>
          </a:p>
          <a:p>
            <a:r>
              <a:rPr lang="en-US" sz="6000" dirty="0" smtClean="0"/>
              <a:t>SOUNDS SIMPLE ! </a:t>
            </a:r>
            <a:endParaRPr lang="en-US" sz="6000" dirty="0"/>
          </a:p>
        </p:txBody>
      </p:sp>
      <p:pic>
        <p:nvPicPr>
          <p:cNvPr id="6" name="Picture 5" descr="http://2.bp.blogspot.com/-qdtzy_7PEG4/U5f2GFtaSZI/AAAAAAAAIs0/-2xe5Xj8s_I/s1600/girl-smiley-face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3886200"/>
            <a:ext cx="2362200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Picture 6" descr="http://www.dogoilpress.com/data/wallpapers/8/FDS_404133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34200" y="304801"/>
            <a:ext cx="1981200" cy="2362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609601"/>
            <a:ext cx="7620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LETS SEE ARE THEY DIVISIBLE BY 5.</a:t>
            </a:r>
          </a:p>
          <a:p>
            <a:endParaRPr lang="en-US" sz="6600" dirty="0"/>
          </a:p>
        </p:txBody>
      </p:sp>
      <p:sp>
        <p:nvSpPr>
          <p:cNvPr id="3" name="TextBox 2"/>
          <p:cNvSpPr txBox="1"/>
          <p:nvPr/>
        </p:nvSpPr>
        <p:spPr>
          <a:xfrm>
            <a:off x="990600" y="3276600"/>
            <a:ext cx="7010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  495       8935  </a:t>
            </a:r>
          </a:p>
          <a:p>
            <a:r>
              <a:rPr lang="en-US" sz="6000" dirty="0" smtClean="0"/>
              <a:t>  800         710</a:t>
            </a:r>
          </a:p>
          <a:p>
            <a:r>
              <a:rPr lang="en-US" sz="6000" dirty="0" smtClean="0"/>
              <a:t>6125       9090</a:t>
            </a:r>
          </a:p>
          <a:p>
            <a:r>
              <a:rPr lang="en-US" sz="6000" dirty="0" smtClean="0"/>
              <a:t> </a:t>
            </a:r>
            <a:endParaRPr lang="en-US" sz="60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Cj0423840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828800"/>
            <a:ext cx="5105400" cy="4572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3914640" y="3244334"/>
            <a:ext cx="1314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/>
              <a:t>Wonderful !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914640" y="3244334"/>
            <a:ext cx="1314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/>
              <a:t>Wonderful !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381000"/>
            <a:ext cx="6477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/>
              <a:t>Wonderful !</a:t>
            </a:r>
            <a:endParaRPr lang="en-US" sz="8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762000"/>
            <a:ext cx="762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DIVISIBILITY BY </a:t>
            </a:r>
            <a:endParaRPr lang="en-US" sz="7200" dirty="0"/>
          </a:p>
        </p:txBody>
      </p:sp>
      <p:sp>
        <p:nvSpPr>
          <p:cNvPr id="3" name="TextBox 2"/>
          <p:cNvSpPr txBox="1"/>
          <p:nvPr/>
        </p:nvSpPr>
        <p:spPr>
          <a:xfrm>
            <a:off x="685800" y="2057400"/>
            <a:ext cx="7696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ALL THE EVEN NUMBERS THAT ARE DIVISIBLE BY 3 ARE DIVISIBLE BY 6.</a:t>
            </a:r>
            <a:endParaRPr lang="en-US" sz="6600" dirty="0"/>
          </a:p>
        </p:txBody>
      </p:sp>
      <p:pic>
        <p:nvPicPr>
          <p:cNvPr id="4" name="Picture 3" descr="number, 6, digit, figure, cipher, count, numerary, red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05600" y="304800"/>
            <a:ext cx="2057400" cy="2895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381001"/>
            <a:ext cx="8763000" cy="2057399"/>
          </a:xfrm>
        </p:spPr>
        <p:txBody>
          <a:bodyPr>
            <a:noAutofit/>
          </a:bodyPr>
          <a:lstStyle/>
          <a:p>
            <a:pPr algn="l"/>
            <a:r>
              <a:rPr lang="en-US" sz="5400" dirty="0" smtClean="0"/>
              <a:t>LETS TRY TO FIND OUT WHICH NUMBER IS DIVISIBLE BY 6.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514600"/>
            <a:ext cx="6629400" cy="3733800"/>
          </a:xfrm>
        </p:spPr>
        <p:txBody>
          <a:bodyPr>
            <a:normAutofit fontScale="40000" lnSpcReduction="20000"/>
          </a:bodyPr>
          <a:lstStyle/>
          <a:p>
            <a:pPr algn="l"/>
            <a:r>
              <a:rPr lang="en-US" sz="6000" dirty="0" smtClean="0"/>
              <a:t> </a:t>
            </a:r>
            <a:r>
              <a:rPr lang="en-US" sz="13900" dirty="0" smtClean="0"/>
              <a:t>648          894</a:t>
            </a:r>
            <a:endParaRPr lang="en-US" sz="13900" dirty="0"/>
          </a:p>
          <a:p>
            <a:pPr algn="l"/>
            <a:r>
              <a:rPr lang="en-US" sz="13900" dirty="0" smtClean="0"/>
              <a:t> 786         656</a:t>
            </a:r>
          </a:p>
          <a:p>
            <a:pPr algn="l"/>
            <a:r>
              <a:rPr lang="en-US" sz="13900" dirty="0" smtClean="0"/>
              <a:t>1032        118</a:t>
            </a:r>
          </a:p>
          <a:p>
            <a:pPr algn="l"/>
            <a:r>
              <a:rPr lang="en-US" sz="13900" dirty="0" smtClean="0"/>
              <a:t>2118        996</a:t>
            </a:r>
            <a:endParaRPr lang="en-US" sz="13900" dirty="0"/>
          </a:p>
        </p:txBody>
      </p:sp>
      <p:pic>
        <p:nvPicPr>
          <p:cNvPr id="4" name="Picture 3" descr="https://s-media-cache-ak0.pinimg.com/736x/a0/5b/a5/a05ba5d14acd388f704748a015df7c0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9200" y="2590800"/>
            <a:ext cx="3505200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914400"/>
            <a:ext cx="8534400" cy="1905000"/>
          </a:xfrm>
        </p:spPr>
        <p:txBody>
          <a:bodyPr>
            <a:noAutofit/>
          </a:bodyPr>
          <a:lstStyle/>
          <a:p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4800" dirty="0" smtClean="0"/>
              <a:t>656 AND 118 BOTH ARE EVEN NUMBERS AND ARE DIVISIBLE BY 2. BUT ARE NOT DIVISIBLE BY 3</a:t>
            </a:r>
            <a:br>
              <a:rPr lang="en-US" sz="4800" dirty="0" smtClean="0"/>
            </a:br>
            <a:endParaRPr lang="en-US" sz="4800" dirty="0"/>
          </a:p>
        </p:txBody>
      </p:sp>
      <p:pic>
        <p:nvPicPr>
          <p:cNvPr id="6" name="Content Placeholder 5" descr="MCj04244800000[1]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95600" y="3505200"/>
            <a:ext cx="2743200" cy="259080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7772400" cy="1219200"/>
          </a:xfrm>
        </p:spPr>
        <p:txBody>
          <a:bodyPr>
            <a:noAutofit/>
          </a:bodyPr>
          <a:lstStyle/>
          <a:p>
            <a:pPr algn="l"/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4800" dirty="0" smtClean="0"/>
              <a:t>YOU ARE </a:t>
            </a:r>
            <a:br>
              <a:rPr lang="en-US" sz="4800" dirty="0" smtClean="0"/>
            </a:br>
            <a:r>
              <a:rPr lang="en-US" sz="4800" dirty="0" smtClean="0"/>
              <a:t>ABSOLUTELY </a:t>
            </a:r>
            <a:br>
              <a:rPr lang="en-US" sz="4800" dirty="0" smtClean="0"/>
            </a:br>
            <a:r>
              <a:rPr lang="en-US" sz="4800" dirty="0" smtClean="0"/>
              <a:t>RIGHT.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276601"/>
            <a:ext cx="8382000" cy="2667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600" dirty="0" smtClean="0"/>
              <a:t>  656                THE SUM OF ITS DIGITS </a:t>
            </a:r>
          </a:p>
          <a:p>
            <a:pPr>
              <a:buNone/>
            </a:pPr>
            <a:r>
              <a:rPr lang="en-US" sz="3600" dirty="0" smtClean="0"/>
              <a:t> 6+5+6= 17     WHICH IS NOT DIVISIBLE BY 3</a:t>
            </a:r>
          </a:p>
          <a:p>
            <a:pPr>
              <a:buNone/>
            </a:pPr>
            <a:r>
              <a:rPr lang="en-US" sz="3600" dirty="0" smtClean="0"/>
              <a:t>  118                THE SUM OF ITS DIGITS </a:t>
            </a:r>
          </a:p>
          <a:p>
            <a:pPr>
              <a:buNone/>
            </a:pPr>
            <a:r>
              <a:rPr lang="en-US" sz="3600" dirty="0" smtClean="0"/>
              <a:t>1+1+8= 10      AGAIN NOT DIVISIBLE BY 3</a:t>
            </a:r>
          </a:p>
          <a:p>
            <a:pPr>
              <a:buNone/>
            </a:pPr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</a:rPr>
              <a:t>THEREFORE THEY ARE NOT DIVISIBLE BY 6</a:t>
            </a:r>
            <a:endParaRPr lang="en-US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098" name="Picture 2" descr="D: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9600" y="381000"/>
            <a:ext cx="4191000" cy="2514599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sz="7300" dirty="0" smtClean="0"/>
              <a:t>DIVISIBILITY BY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4400" dirty="0" smtClean="0"/>
              <a:t>A  NUMBER IS DIVISIBLE</a:t>
            </a:r>
          </a:p>
          <a:p>
            <a:pPr>
              <a:buNone/>
            </a:pPr>
            <a:r>
              <a:rPr lang="en-US" sz="4400" dirty="0" smtClean="0"/>
              <a:t> BY 8 IF</a:t>
            </a:r>
          </a:p>
          <a:p>
            <a:pPr>
              <a:buNone/>
            </a:pPr>
            <a:r>
              <a:rPr lang="en-US" sz="4400" dirty="0" smtClean="0"/>
              <a:t>THE LAST THREE DIGITS </a:t>
            </a:r>
          </a:p>
          <a:p>
            <a:pPr>
              <a:buNone/>
            </a:pPr>
            <a:r>
              <a:rPr lang="en-US" sz="4400" dirty="0" smtClean="0"/>
              <a:t>ARE DIVISIBLE BY 8.</a:t>
            </a:r>
          </a:p>
          <a:p>
            <a:pPr>
              <a:buNone/>
            </a:pPr>
            <a:r>
              <a:rPr lang="en-US" sz="4400" dirty="0" smtClean="0"/>
              <a:t>3</a:t>
            </a:r>
            <a:r>
              <a:rPr lang="en-US" sz="4400" u="sng" dirty="0" smtClean="0"/>
              <a:t>456 </a:t>
            </a:r>
            <a:r>
              <a:rPr lang="en-US" sz="4400" dirty="0" smtClean="0"/>
              <a:t>   456 IS DIVISIBLE BY 8</a:t>
            </a:r>
            <a:endParaRPr lang="en-US" sz="4400" dirty="0"/>
          </a:p>
        </p:txBody>
      </p:sp>
      <p:pic>
        <p:nvPicPr>
          <p:cNvPr id="5" name="Picture 4" descr="Image result for 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0"/>
            <a:ext cx="22098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COME ON NOW YOU 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</a:t>
            </a:r>
            <a:r>
              <a:rPr lang="en-US" sz="6000" dirty="0" smtClean="0"/>
              <a:t>2864</a:t>
            </a:r>
          </a:p>
          <a:p>
            <a:pPr>
              <a:buNone/>
            </a:pPr>
            <a:r>
              <a:rPr lang="en-US" sz="6000" dirty="0" smtClean="0"/>
              <a:t>7872</a:t>
            </a:r>
          </a:p>
          <a:p>
            <a:pPr>
              <a:buNone/>
            </a:pPr>
            <a:r>
              <a:rPr lang="en-US" sz="6000" dirty="0" smtClean="0"/>
              <a:t>5648</a:t>
            </a:r>
          </a:p>
          <a:p>
            <a:pPr>
              <a:buNone/>
            </a:pPr>
            <a:r>
              <a:rPr lang="en-US" sz="6000" dirty="0" smtClean="0"/>
              <a:t>9920</a:t>
            </a:r>
            <a:endParaRPr lang="en-US" sz="6000" dirty="0"/>
          </a:p>
        </p:txBody>
      </p:sp>
      <p:pic>
        <p:nvPicPr>
          <p:cNvPr id="4" name="Picture 3" descr="http://4.bp.blogspot.com/-e98D9RG3Gzs/U5XAgtaj9tI/AAAAAAAAIIo/hDPgyrWvxy0/s1600/shy-smiley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1400" y="1600200"/>
            <a:ext cx="4724400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8000" dirty="0" smtClean="0"/>
              <a:t>YOU DID IT</a:t>
            </a:r>
            <a:endParaRPr lang="en-US" sz="8000" dirty="0"/>
          </a:p>
        </p:txBody>
      </p:sp>
      <p:pic>
        <p:nvPicPr>
          <p:cNvPr id="4" name="Content Placeholder 3" descr="http://images.clipartpanda.com/smiley-face-thumbs-up-cartoon-yTkeza64c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53495" y="1600200"/>
            <a:ext cx="583701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6172200" cy="122238"/>
          </a:xfrm>
        </p:spPr>
        <p:txBody>
          <a:bodyPr>
            <a:noAutofit/>
          </a:bodyPr>
          <a:lstStyle/>
          <a:p>
            <a:r>
              <a:rPr lang="en-US" sz="6000" dirty="0" smtClean="0"/>
              <a:t>DIVISIBILITY BY  9</a:t>
            </a:r>
            <a:br>
              <a:rPr lang="en-US" sz="6000" dirty="0" smtClean="0"/>
            </a:b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6781800" cy="452596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US" sz="6600" dirty="0" smtClean="0"/>
              <a:t>A NUMBER IS DIVISIBLE BY 9 IF THE SUM OF ITS DIGITS IS DIVISIBLE BY 9</a:t>
            </a:r>
            <a:endParaRPr lang="en-US" sz="6600" dirty="0"/>
          </a:p>
        </p:txBody>
      </p:sp>
      <p:pic>
        <p:nvPicPr>
          <p:cNvPr id="5" name="Picture 4" descr="Image result for 9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0" y="152401"/>
            <a:ext cx="1981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457200"/>
            <a:ext cx="8763000" cy="1905000"/>
          </a:xfrm>
        </p:spPr>
        <p:txBody>
          <a:bodyPr>
            <a:noAutofit/>
          </a:bodyPr>
          <a:lstStyle/>
          <a:p>
            <a:pPr algn="l"/>
            <a:r>
              <a:rPr lang="en-US" sz="5400" dirty="0" smtClean="0"/>
              <a:t>LIKE 927 SUM OF THE DIGITS-</a:t>
            </a:r>
            <a:br>
              <a:rPr lang="en-US" sz="5400" dirty="0" smtClean="0"/>
            </a:br>
            <a:r>
              <a:rPr lang="en-US" sz="5400" dirty="0" smtClean="0"/>
              <a:t>9+2+7=18  IT IS DIVISIBLE</a:t>
            </a:r>
            <a:endParaRPr lang="en-US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304800" y="2286001"/>
            <a:ext cx="853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/>
            <a:endParaRPr lang="en-US" sz="4800" dirty="0" smtClean="0"/>
          </a:p>
          <a:p>
            <a:pPr marL="1143000" indent="-1143000">
              <a:buAutoNum type="arabicPlain" startAt="927"/>
            </a:pP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2286000"/>
            <a:ext cx="80772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/>
              <a:t>ITS YOUR TURN NOW</a:t>
            </a:r>
          </a:p>
          <a:p>
            <a:endParaRPr lang="en-US" sz="6600" dirty="0"/>
          </a:p>
        </p:txBody>
      </p:sp>
      <p:sp>
        <p:nvSpPr>
          <p:cNvPr id="7" name="TextBox 6"/>
          <p:cNvSpPr txBox="1"/>
          <p:nvPr/>
        </p:nvSpPr>
        <p:spPr>
          <a:xfrm>
            <a:off x="228600" y="3657600"/>
            <a:ext cx="8229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1134      8091       </a:t>
            </a:r>
          </a:p>
          <a:p>
            <a:r>
              <a:rPr lang="en-US" sz="5400" dirty="0" smtClean="0"/>
              <a:t>1069      5538</a:t>
            </a:r>
          </a:p>
          <a:p>
            <a:r>
              <a:rPr lang="en-US" sz="5400" dirty="0" smtClean="0"/>
              <a:t>4032</a:t>
            </a:r>
            <a:endParaRPr lang="en-US" sz="5400" dirty="0"/>
          </a:p>
        </p:txBody>
      </p:sp>
      <p:pic>
        <p:nvPicPr>
          <p:cNvPr id="8" name="Picture 7" descr="https://s-media-cache-ak0.pinimg.com/736x/a0/5b/a5/a05ba5d14acd388f704748a015df7c0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6400" y="3352800"/>
            <a:ext cx="3048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14801"/>
            <a:ext cx="8229600" cy="2209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7200" dirty="0" smtClean="0"/>
              <a:t> WOW YOU DID IT !</a:t>
            </a:r>
            <a:endParaRPr lang="en-US" sz="7200" dirty="0"/>
          </a:p>
        </p:txBody>
      </p:sp>
      <p:pic>
        <p:nvPicPr>
          <p:cNvPr id="4" name="Picture 3" descr="https://s-media-cache-ak0.pinimg.com/736x/4e/5c/f7/4e5cf7d4ccb9c59b6620a9c71944d51e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457200"/>
            <a:ext cx="48768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1"/>
            <a:ext cx="8229600" cy="2057399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sz="10900" dirty="0" smtClean="0"/>
              <a:t>LEARNING DIVISIBILITY WAS SO MUCH  FUN. 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https://s-media-cache-ak0.pinimg.com/736x/25/55/54/25555429910d5fc2035e56649bd398a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2895600"/>
            <a:ext cx="48768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867400" cy="1143000"/>
          </a:xfrm>
        </p:spPr>
        <p:txBody>
          <a:bodyPr>
            <a:normAutofit/>
          </a:bodyPr>
          <a:lstStyle/>
          <a:p>
            <a:r>
              <a:rPr lang="en-US" sz="6600" dirty="0" smtClean="0"/>
              <a:t>Brain Teaser</a:t>
            </a:r>
            <a:endParaRPr lang="en-US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1"/>
            <a:ext cx="5410200" cy="464819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5400" dirty="0" smtClean="0"/>
              <a:t>FIND OUT A NUMBER WHICH IS DIVISIBLE BY </a:t>
            </a:r>
          </a:p>
          <a:p>
            <a:pPr algn="ctr">
              <a:buNone/>
            </a:pPr>
            <a:r>
              <a:rPr lang="en-US" sz="5400" dirty="0" smtClean="0"/>
              <a:t>2,3,4,5,6,8,9</a:t>
            </a:r>
          </a:p>
          <a:p>
            <a:pPr algn="ctr">
              <a:buNone/>
            </a:pPr>
            <a:r>
              <a:rPr lang="en-US" sz="5400" dirty="0" smtClean="0"/>
              <a:t>AND 10</a:t>
            </a:r>
            <a:endParaRPr lang="en-US" sz="5400" dirty="0"/>
          </a:p>
        </p:txBody>
      </p:sp>
      <p:pic>
        <p:nvPicPr>
          <p:cNvPr id="4" name="Picture 3" descr="http://1.bp.blogspot.com/-n4re1AOb5x0/U-WP0ppwr5I/AAAAAAAALhY/QgFS0Bmp6Ug/s1600/cute-wink-smiley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228600"/>
            <a:ext cx="282892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7912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en-US" sz="115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THANK YOU</a:t>
            </a:r>
          </a:p>
          <a:p>
            <a:pPr algn="ctr">
              <a:buNone/>
            </a:pPr>
            <a:endParaRPr lang="en-US" sz="8800" dirty="0" smtClean="0"/>
          </a:p>
          <a:p>
            <a:pPr algn="ctr">
              <a:buNone/>
            </a:pPr>
            <a:endParaRPr lang="en-US" sz="7200" dirty="0" smtClean="0"/>
          </a:p>
          <a:p>
            <a:pPr algn="ctr">
              <a:buNone/>
            </a:pPr>
            <a:endParaRPr lang="en-US" sz="7200" dirty="0" smtClean="0"/>
          </a:p>
          <a:p>
            <a:pPr algn="ctr">
              <a:buNone/>
            </a:pPr>
            <a:endParaRPr lang="en-US" sz="7200" dirty="0" smtClean="0"/>
          </a:p>
          <a:p>
            <a:pPr algn="ctr">
              <a:buNone/>
            </a:pPr>
            <a:r>
              <a:rPr lang="en-US" sz="7200" dirty="0" smtClean="0"/>
              <a:t>REKHA ANAND</a:t>
            </a:r>
            <a:endParaRPr lang="en-US" sz="7200" dirty="0"/>
          </a:p>
        </p:txBody>
      </p:sp>
      <p:pic>
        <p:nvPicPr>
          <p:cNvPr id="6" name="Picture 5" descr="http://1.bp.blogspot.com/-r_pNCpCrTHI/U-WNx5tRazI/AAAAAAAALgo/InTdFv2V5_A/s1600/smiley-taking-a-bow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2057400"/>
            <a:ext cx="5181599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628</TotalTime>
  <Words>618</Words>
  <Application>Microsoft Office PowerPoint</Application>
  <PresentationFormat>On-screen Show (4:3)</PresentationFormat>
  <Paragraphs>151</Paragraphs>
  <Slides>39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LETS TRY TO FIND OUT WHICH NUMBER IS DIVISIBLE BY 6.</vt:lpstr>
      <vt:lpstr> 656 AND 118 BOTH ARE EVEN NUMBERS AND ARE DIVISIBLE BY 2. BUT ARE NOT DIVISIBLE BY 3 </vt:lpstr>
      <vt:lpstr>  YOU ARE  ABSOLUTELY  RIGHT.</vt:lpstr>
      <vt:lpstr>DIVISIBILITY BY </vt:lpstr>
      <vt:lpstr>COME ON NOW YOU TRY</vt:lpstr>
      <vt:lpstr>YOU DID IT</vt:lpstr>
      <vt:lpstr>DIVISIBILITY BY  9 </vt:lpstr>
      <vt:lpstr>LIKE 927 SUM OF THE DIGITS- 9+2+7=18  IT IS DIVISIBLE</vt:lpstr>
      <vt:lpstr>Slide 36</vt:lpstr>
      <vt:lpstr>Slide 37</vt:lpstr>
      <vt:lpstr>Brain Teaser</vt:lpstr>
      <vt:lpstr>Slide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Divisibility</dc:title>
  <dc:subject>Mathematics</dc:subject>
  <dc:creator>Rekha Anand</dc:creator>
  <cp:lastModifiedBy>Radhika</cp:lastModifiedBy>
  <cp:revision>131</cp:revision>
  <dcterms:created xsi:type="dcterms:W3CDTF">2016-05-24T12:52:41Z</dcterms:created>
  <dcterms:modified xsi:type="dcterms:W3CDTF">2016-06-04T10:20:03Z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